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0" r:id="rId4"/>
    <p:sldId id="263" r:id="rId5"/>
    <p:sldId id="262" r:id="rId6"/>
    <p:sldId id="261" r:id="rId7"/>
    <p:sldId id="259" r:id="rId8"/>
    <p:sldId id="257"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8" d="100"/>
          <a:sy n="98" d="100"/>
        </p:scale>
        <p:origin x="-76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999D64-6D11-5D44-A851-A4421DD231EA}" type="datetimeFigureOut">
              <a:rPr lang="en-US" smtClean="0"/>
              <a:t>12/7/14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1F04E-693E-4D4B-B614-A7E93110BABF}" type="slidenum">
              <a:rPr lang="en-US" smtClean="0"/>
              <a:t>‹#›</a:t>
            </a:fld>
            <a:endParaRPr lang="en-US"/>
          </a:p>
        </p:txBody>
      </p:sp>
    </p:spTree>
    <p:extLst>
      <p:ext uri="{BB962C8B-B14F-4D97-AF65-F5344CB8AC3E}">
        <p14:creationId xmlns:p14="http://schemas.microsoft.com/office/powerpoint/2010/main" val="395899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999D64-6D11-5D44-A851-A4421DD231EA}" type="datetimeFigureOut">
              <a:rPr lang="en-US" smtClean="0"/>
              <a:t>12/7/14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1F04E-693E-4D4B-B614-A7E93110BABF}" type="slidenum">
              <a:rPr lang="en-US" smtClean="0"/>
              <a:t>‹#›</a:t>
            </a:fld>
            <a:endParaRPr lang="en-US"/>
          </a:p>
        </p:txBody>
      </p:sp>
    </p:spTree>
    <p:extLst>
      <p:ext uri="{BB962C8B-B14F-4D97-AF65-F5344CB8AC3E}">
        <p14:creationId xmlns:p14="http://schemas.microsoft.com/office/powerpoint/2010/main" val="1361211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999D64-6D11-5D44-A851-A4421DD231EA}" type="datetimeFigureOut">
              <a:rPr lang="en-US" smtClean="0"/>
              <a:t>12/7/14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1F04E-693E-4D4B-B614-A7E93110BABF}" type="slidenum">
              <a:rPr lang="en-US" smtClean="0"/>
              <a:t>‹#›</a:t>
            </a:fld>
            <a:endParaRPr lang="en-US"/>
          </a:p>
        </p:txBody>
      </p:sp>
    </p:spTree>
    <p:extLst>
      <p:ext uri="{BB962C8B-B14F-4D97-AF65-F5344CB8AC3E}">
        <p14:creationId xmlns:p14="http://schemas.microsoft.com/office/powerpoint/2010/main" val="1441256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999D64-6D11-5D44-A851-A4421DD231EA}" type="datetimeFigureOut">
              <a:rPr lang="en-US" smtClean="0"/>
              <a:t>12/7/14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1F04E-693E-4D4B-B614-A7E93110BABF}" type="slidenum">
              <a:rPr lang="en-US" smtClean="0"/>
              <a:t>‹#›</a:t>
            </a:fld>
            <a:endParaRPr lang="en-US"/>
          </a:p>
        </p:txBody>
      </p:sp>
    </p:spTree>
    <p:extLst>
      <p:ext uri="{BB962C8B-B14F-4D97-AF65-F5344CB8AC3E}">
        <p14:creationId xmlns:p14="http://schemas.microsoft.com/office/powerpoint/2010/main" val="617592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999D64-6D11-5D44-A851-A4421DD231EA}" type="datetimeFigureOut">
              <a:rPr lang="en-US" smtClean="0"/>
              <a:t>12/7/14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1F04E-693E-4D4B-B614-A7E93110BABF}" type="slidenum">
              <a:rPr lang="en-US" smtClean="0"/>
              <a:t>‹#›</a:t>
            </a:fld>
            <a:endParaRPr lang="en-US"/>
          </a:p>
        </p:txBody>
      </p:sp>
    </p:spTree>
    <p:extLst>
      <p:ext uri="{BB962C8B-B14F-4D97-AF65-F5344CB8AC3E}">
        <p14:creationId xmlns:p14="http://schemas.microsoft.com/office/powerpoint/2010/main" val="3599040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999D64-6D11-5D44-A851-A4421DD231EA}" type="datetimeFigureOut">
              <a:rPr lang="en-US" smtClean="0"/>
              <a:t>12/7/14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41F04E-693E-4D4B-B614-A7E93110BABF}" type="slidenum">
              <a:rPr lang="en-US" smtClean="0"/>
              <a:t>‹#›</a:t>
            </a:fld>
            <a:endParaRPr lang="en-US"/>
          </a:p>
        </p:txBody>
      </p:sp>
    </p:spTree>
    <p:extLst>
      <p:ext uri="{BB962C8B-B14F-4D97-AF65-F5344CB8AC3E}">
        <p14:creationId xmlns:p14="http://schemas.microsoft.com/office/powerpoint/2010/main" val="321087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999D64-6D11-5D44-A851-A4421DD231EA}" type="datetimeFigureOut">
              <a:rPr lang="en-US" smtClean="0"/>
              <a:t>12/7/14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1F04E-693E-4D4B-B614-A7E93110BABF}" type="slidenum">
              <a:rPr lang="en-US" smtClean="0"/>
              <a:t>‹#›</a:t>
            </a:fld>
            <a:endParaRPr lang="en-US"/>
          </a:p>
        </p:txBody>
      </p:sp>
    </p:spTree>
    <p:extLst>
      <p:ext uri="{BB962C8B-B14F-4D97-AF65-F5344CB8AC3E}">
        <p14:creationId xmlns:p14="http://schemas.microsoft.com/office/powerpoint/2010/main" val="4264947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999D64-6D11-5D44-A851-A4421DD231EA}" type="datetimeFigureOut">
              <a:rPr lang="en-US" smtClean="0"/>
              <a:t>12/7/14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41F04E-693E-4D4B-B614-A7E93110BABF}" type="slidenum">
              <a:rPr lang="en-US" smtClean="0"/>
              <a:t>‹#›</a:t>
            </a:fld>
            <a:endParaRPr lang="en-US"/>
          </a:p>
        </p:txBody>
      </p:sp>
    </p:spTree>
    <p:extLst>
      <p:ext uri="{BB962C8B-B14F-4D97-AF65-F5344CB8AC3E}">
        <p14:creationId xmlns:p14="http://schemas.microsoft.com/office/powerpoint/2010/main" val="4005747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999D64-6D11-5D44-A851-A4421DD231EA}" type="datetimeFigureOut">
              <a:rPr lang="en-US" smtClean="0"/>
              <a:t>12/7/14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41F04E-693E-4D4B-B614-A7E93110BABF}" type="slidenum">
              <a:rPr lang="en-US" smtClean="0"/>
              <a:t>‹#›</a:t>
            </a:fld>
            <a:endParaRPr lang="en-US"/>
          </a:p>
        </p:txBody>
      </p:sp>
    </p:spTree>
    <p:extLst>
      <p:ext uri="{BB962C8B-B14F-4D97-AF65-F5344CB8AC3E}">
        <p14:creationId xmlns:p14="http://schemas.microsoft.com/office/powerpoint/2010/main" val="3278322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999D64-6D11-5D44-A851-A4421DD231EA}" type="datetimeFigureOut">
              <a:rPr lang="en-US" smtClean="0"/>
              <a:t>12/7/14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41F04E-693E-4D4B-B614-A7E93110BABF}" type="slidenum">
              <a:rPr lang="en-US" smtClean="0"/>
              <a:t>‹#›</a:t>
            </a:fld>
            <a:endParaRPr lang="en-US"/>
          </a:p>
        </p:txBody>
      </p:sp>
    </p:spTree>
    <p:extLst>
      <p:ext uri="{BB962C8B-B14F-4D97-AF65-F5344CB8AC3E}">
        <p14:creationId xmlns:p14="http://schemas.microsoft.com/office/powerpoint/2010/main" val="1260597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999D64-6D11-5D44-A851-A4421DD231EA}" type="datetimeFigureOut">
              <a:rPr lang="en-US" smtClean="0"/>
              <a:t>12/7/14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41F04E-693E-4D4B-B614-A7E93110BABF}" type="slidenum">
              <a:rPr lang="en-US" smtClean="0"/>
              <a:t>‹#›</a:t>
            </a:fld>
            <a:endParaRPr lang="en-US"/>
          </a:p>
        </p:txBody>
      </p:sp>
    </p:spTree>
    <p:extLst>
      <p:ext uri="{BB962C8B-B14F-4D97-AF65-F5344CB8AC3E}">
        <p14:creationId xmlns:p14="http://schemas.microsoft.com/office/powerpoint/2010/main" val="29075774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999D64-6D11-5D44-A851-A4421DD231EA}" type="datetimeFigureOut">
              <a:rPr lang="en-US" smtClean="0"/>
              <a:t>12/7/14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41F04E-693E-4D4B-B614-A7E93110BABF}" type="slidenum">
              <a:rPr lang="en-US" smtClean="0"/>
              <a:t>‹#›</a:t>
            </a:fld>
            <a:endParaRPr lang="en-US"/>
          </a:p>
        </p:txBody>
      </p:sp>
    </p:spTree>
    <p:extLst>
      <p:ext uri="{BB962C8B-B14F-4D97-AF65-F5344CB8AC3E}">
        <p14:creationId xmlns:p14="http://schemas.microsoft.com/office/powerpoint/2010/main" val="1253452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Booker T. Washington vs. WEB </a:t>
            </a:r>
            <a:r>
              <a:rPr lang="en-US" dirty="0" err="1" smtClean="0"/>
              <a:t>DuBois</a:t>
            </a:r>
            <a:endParaRPr lang="en-US" dirty="0"/>
          </a:p>
        </p:txBody>
      </p:sp>
      <p:sp>
        <p:nvSpPr>
          <p:cNvPr id="3" name="Subtitle 2"/>
          <p:cNvSpPr>
            <a:spLocks noGrp="1"/>
          </p:cNvSpPr>
          <p:nvPr>
            <p:ph type="subTitle" idx="1"/>
          </p:nvPr>
        </p:nvSpPr>
        <p:spPr/>
        <p:txBody>
          <a:bodyPr/>
          <a:lstStyle/>
          <a:p>
            <a:r>
              <a:rPr lang="en-US" dirty="0" smtClean="0"/>
              <a:t>The future of African Americans</a:t>
            </a:r>
            <a:endParaRPr lang="en-US" dirty="0"/>
          </a:p>
        </p:txBody>
      </p:sp>
    </p:spTree>
    <p:extLst>
      <p:ext uri="{BB962C8B-B14F-4D97-AF65-F5344CB8AC3E}">
        <p14:creationId xmlns:p14="http://schemas.microsoft.com/office/powerpoint/2010/main" val="2578830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1073"/>
          </a:xfrm>
        </p:spPr>
        <p:txBody>
          <a:bodyPr>
            <a:noAutofit/>
          </a:bodyPr>
          <a:lstStyle/>
          <a:p>
            <a:r>
              <a:rPr lang="en-US" sz="2000" dirty="0" smtClean="0"/>
              <a:t>Booker T. and W.E.B.</a:t>
            </a:r>
            <a:br>
              <a:rPr lang="en-US" sz="2000" dirty="0" smtClean="0"/>
            </a:br>
            <a:r>
              <a:rPr lang="en-US" sz="2000" dirty="0" smtClean="0"/>
              <a:t>By Dudley Randall </a:t>
            </a:r>
            <a:endParaRPr lang="en-US" sz="2000" dirty="0"/>
          </a:p>
        </p:txBody>
      </p:sp>
      <p:sp>
        <p:nvSpPr>
          <p:cNvPr id="3" name="Content Placeholder 2"/>
          <p:cNvSpPr>
            <a:spLocks noGrp="1"/>
          </p:cNvSpPr>
          <p:nvPr>
            <p:ph idx="1"/>
          </p:nvPr>
        </p:nvSpPr>
        <p:spPr>
          <a:xfrm>
            <a:off x="247413" y="857765"/>
            <a:ext cx="8642987" cy="5707439"/>
          </a:xfrm>
        </p:spPr>
        <p:txBody>
          <a:bodyPr>
            <a:noAutofit/>
          </a:bodyPr>
          <a:lstStyle/>
          <a:p>
            <a:pPr marL="0" indent="0">
              <a:buNone/>
            </a:pPr>
            <a:r>
              <a:rPr lang="en-US" sz="2000" dirty="0" smtClean="0"/>
              <a:t>"</a:t>
            </a:r>
            <a:r>
              <a:rPr lang="en-US" sz="2000" dirty="0"/>
              <a:t>It seems to me," said Booker T.,</a:t>
            </a:r>
            <a:r>
              <a:rPr lang="en-US" sz="2000" dirty="0" smtClean="0"/>
              <a:t>   "</a:t>
            </a:r>
            <a:r>
              <a:rPr lang="en-US" sz="2000" dirty="0"/>
              <a:t>It shows a mighty lot of cheek To study chemistry and Greek When Mister Charlie needs a hand To hoe the cotton on his land, And when Miss Ann looks for a cook, Why stick your nose inside a book?"  "I don't agree," said W.E.B. "If I should have the drive to seek Knowledge of chemistry or Greek, I'll do it. Charles and Miss can look Another place for hand or cook,  Some men rejoice in skill of hand, And some in cultivating land, But there are others who maintain The right to cultivate the brain." </a:t>
            </a:r>
            <a:r>
              <a:rPr lang="en-US" sz="2400" dirty="0" smtClean="0"/>
              <a:t> </a:t>
            </a:r>
            <a:endParaRPr lang="en-US" sz="2400" dirty="0"/>
          </a:p>
        </p:txBody>
      </p:sp>
      <p:pic>
        <p:nvPicPr>
          <p:cNvPr id="5" name="Picture 4"/>
          <p:cNvPicPr>
            <a:picLocks noChangeAspect="1"/>
          </p:cNvPicPr>
          <p:nvPr/>
        </p:nvPicPr>
        <p:blipFill>
          <a:blip r:embed="rId2"/>
          <a:stretch>
            <a:fillRect/>
          </a:stretch>
        </p:blipFill>
        <p:spPr>
          <a:xfrm>
            <a:off x="5909724" y="857765"/>
            <a:ext cx="1778000" cy="2540000"/>
          </a:xfrm>
          <a:prstGeom prst="rect">
            <a:avLst/>
          </a:prstGeom>
        </p:spPr>
      </p:pic>
    </p:spTree>
    <p:extLst>
      <p:ext uri="{BB962C8B-B14F-4D97-AF65-F5344CB8AC3E}">
        <p14:creationId xmlns:p14="http://schemas.microsoft.com/office/powerpoint/2010/main" val="996849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3907" y="263928"/>
            <a:ext cx="8659481" cy="6400250"/>
          </a:xfrm>
        </p:spPr>
        <p:txBody>
          <a:bodyPr>
            <a:normAutofit fontScale="70000" lnSpcReduction="20000"/>
          </a:bodyPr>
          <a:lstStyle/>
          <a:p>
            <a:pPr marL="0" indent="0">
              <a:buNone/>
            </a:pPr>
            <a:r>
              <a:rPr lang="en-US" dirty="0" smtClean="0"/>
              <a:t>"It seems to me," said Booker T., "That all you folks have missed the boat Who shout about the right to vote, And spend vain days and sleepless nights In uproar over civil rights. Just keep your mouths shut, do not grouse, But work, and save, and buy a house."  "I don't agree," said W.E.B. "For what can property avail If dignity and justice fail? Unless you help to make the laws, They'll steal your house with trumped-up clause. A rope's as tight, a fire as hot, No matter how much cash you've got. Speak soft, and try your little plan, But as for me, I'll be a man."  "It seems to me," said Booker T.--  "I don't agree," Said W.E.B.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941485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u="sng" dirty="0" smtClean="0"/>
              <a:t>Aim</a:t>
            </a:r>
            <a:r>
              <a:rPr lang="en-US" sz="2800" dirty="0" smtClean="0"/>
              <a:t>: Which ideas were better for African Americans, Washington or </a:t>
            </a:r>
            <a:r>
              <a:rPr lang="en-US" sz="2800" dirty="0" err="1" smtClean="0"/>
              <a:t>DuBois</a:t>
            </a:r>
            <a:r>
              <a:rPr lang="en-US" sz="2800" dirty="0" smtClean="0"/>
              <a:t>? </a:t>
            </a:r>
            <a:endParaRPr lang="en-US" sz="2800" dirty="0"/>
          </a:p>
        </p:txBody>
      </p:sp>
      <p:sp>
        <p:nvSpPr>
          <p:cNvPr id="3" name="Content Placeholder 2"/>
          <p:cNvSpPr>
            <a:spLocks noGrp="1"/>
          </p:cNvSpPr>
          <p:nvPr>
            <p:ph idx="1"/>
          </p:nvPr>
        </p:nvSpPr>
        <p:spPr>
          <a:xfrm>
            <a:off x="195376" y="1600200"/>
            <a:ext cx="8743072" cy="5074649"/>
          </a:xfrm>
        </p:spPr>
        <p:txBody>
          <a:bodyPr>
            <a:normAutofit/>
          </a:bodyPr>
          <a:lstStyle/>
          <a:p>
            <a:pPr marL="0" indent="0">
              <a:buNone/>
            </a:pPr>
            <a:r>
              <a:rPr lang="en-US" sz="2400" b="1" dirty="0" smtClean="0"/>
              <a:t>Vocab</a:t>
            </a:r>
          </a:p>
          <a:p>
            <a:pPr marL="0" indent="0">
              <a:buNone/>
            </a:pPr>
            <a:r>
              <a:rPr lang="en-US" sz="2400" dirty="0" smtClean="0"/>
              <a:t>Booker T. Washington</a:t>
            </a:r>
          </a:p>
          <a:p>
            <a:pPr marL="0" indent="0">
              <a:buNone/>
            </a:pPr>
            <a:r>
              <a:rPr lang="en-US" sz="2400" dirty="0" smtClean="0"/>
              <a:t>WEB </a:t>
            </a:r>
            <a:r>
              <a:rPr lang="en-US" sz="2400" dirty="0" err="1" smtClean="0"/>
              <a:t>DuBois</a:t>
            </a:r>
            <a:endParaRPr lang="en-US" sz="2400" dirty="0"/>
          </a:p>
          <a:p>
            <a:pPr marL="0" indent="0">
              <a:buNone/>
            </a:pPr>
            <a:endParaRPr lang="en-US" sz="2400" u="sng" dirty="0" smtClean="0"/>
          </a:p>
          <a:p>
            <a:pPr marL="0" indent="0">
              <a:buNone/>
            </a:pPr>
            <a:r>
              <a:rPr lang="en-US" sz="2400" u="sng" dirty="0" smtClean="0"/>
              <a:t>Essential Questions</a:t>
            </a:r>
            <a:r>
              <a:rPr lang="en-US" sz="2400" dirty="0" smtClean="0"/>
              <a:t>: </a:t>
            </a:r>
          </a:p>
          <a:p>
            <a:pPr marL="457200" indent="-457200">
              <a:buFont typeface="Arial"/>
              <a:buAutoNum type="arabicParenBoth"/>
            </a:pPr>
            <a:r>
              <a:rPr lang="en-US" sz="2400" dirty="0"/>
              <a:t>Why were African Americans in need of leadership? </a:t>
            </a:r>
          </a:p>
          <a:p>
            <a:pPr marL="457200" indent="-457200">
              <a:buAutoNum type="arabicParenBoth"/>
            </a:pPr>
            <a:r>
              <a:rPr lang="en-US" sz="2400" dirty="0" smtClean="0"/>
              <a:t>Why were these ideas appealing to African Americans? </a:t>
            </a:r>
          </a:p>
          <a:p>
            <a:pPr marL="457200" indent="-457200">
              <a:buAutoNum type="arabicParenBoth"/>
            </a:pPr>
            <a:r>
              <a:rPr lang="en-US" sz="2400" dirty="0" smtClean="0"/>
              <a:t>How did these ideas affect the future of Civil Rights? </a:t>
            </a:r>
            <a:endParaRPr lang="en-US" sz="2400" dirty="0"/>
          </a:p>
        </p:txBody>
      </p:sp>
    </p:spTree>
    <p:extLst>
      <p:ext uri="{BB962C8B-B14F-4D97-AF65-F5344CB8AC3E}">
        <p14:creationId xmlns:p14="http://schemas.microsoft.com/office/powerpoint/2010/main" val="1194139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6118"/>
          </a:xfrm>
        </p:spPr>
        <p:txBody>
          <a:bodyPr>
            <a:normAutofit fontScale="90000"/>
          </a:bodyPr>
          <a:lstStyle/>
          <a:p>
            <a:r>
              <a:rPr lang="en-US" dirty="0" smtClean="0"/>
              <a:t>Booker T. Washington, 1856-1915</a:t>
            </a:r>
            <a:endParaRPr lang="en-US" dirty="0"/>
          </a:p>
        </p:txBody>
      </p:sp>
      <p:pic>
        <p:nvPicPr>
          <p:cNvPr id="4" name="Content Placeholder 3"/>
          <p:cNvPicPr>
            <a:picLocks noGrp="1" noChangeAspect="1"/>
          </p:cNvPicPr>
          <p:nvPr>
            <p:ph idx="1"/>
          </p:nvPr>
        </p:nvPicPr>
        <p:blipFill>
          <a:blip r:embed="rId2"/>
          <a:srcRect l="-47519" r="-47519"/>
          <a:stretch>
            <a:fillRect/>
          </a:stretch>
        </p:blipFill>
        <p:spPr>
          <a:xfrm>
            <a:off x="280988" y="890588"/>
            <a:ext cx="8172450" cy="5502253"/>
          </a:xfrm>
        </p:spPr>
      </p:pic>
    </p:spTree>
    <p:extLst>
      <p:ext uri="{BB962C8B-B14F-4D97-AF65-F5344CB8AC3E}">
        <p14:creationId xmlns:p14="http://schemas.microsoft.com/office/powerpoint/2010/main" val="847370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rotWithShape="1">
          <a:blip r:embed="rId2"/>
          <a:srcRect l="840" r="18335"/>
          <a:stretch/>
        </p:blipFill>
        <p:spPr>
          <a:xfrm>
            <a:off x="362874" y="296863"/>
            <a:ext cx="4783332" cy="5918200"/>
          </a:xfrm>
        </p:spPr>
      </p:pic>
      <p:sp>
        <p:nvSpPr>
          <p:cNvPr id="7" name="TextBox 6"/>
          <p:cNvSpPr txBox="1"/>
          <p:nvPr/>
        </p:nvSpPr>
        <p:spPr>
          <a:xfrm>
            <a:off x="5459598" y="2028945"/>
            <a:ext cx="3397814" cy="1077218"/>
          </a:xfrm>
          <a:prstGeom prst="rect">
            <a:avLst/>
          </a:prstGeom>
          <a:noFill/>
        </p:spPr>
        <p:txBody>
          <a:bodyPr wrap="square" rtlCol="0">
            <a:spAutoFit/>
          </a:bodyPr>
          <a:lstStyle/>
          <a:p>
            <a:r>
              <a:rPr lang="en-US" sz="3200" dirty="0" smtClean="0"/>
              <a:t>WEB </a:t>
            </a:r>
            <a:r>
              <a:rPr lang="en-US" sz="3200" dirty="0" err="1" smtClean="0"/>
              <a:t>DuBois</a:t>
            </a:r>
            <a:r>
              <a:rPr lang="en-US" sz="3200" dirty="0" smtClean="0"/>
              <a:t>,</a:t>
            </a:r>
          </a:p>
          <a:p>
            <a:r>
              <a:rPr lang="en-US" sz="3200" dirty="0"/>
              <a:t>1868-</a:t>
            </a:r>
            <a:r>
              <a:rPr lang="en-US" sz="3200" dirty="0" smtClean="0"/>
              <a:t>1963</a:t>
            </a:r>
          </a:p>
        </p:txBody>
      </p:sp>
    </p:spTree>
    <p:extLst>
      <p:ext uri="{BB962C8B-B14F-4D97-AF65-F5344CB8AC3E}">
        <p14:creationId xmlns:p14="http://schemas.microsoft.com/office/powerpoint/2010/main" val="1579268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7569"/>
          </a:xfrm>
        </p:spPr>
        <p:txBody>
          <a:bodyPr>
            <a:noAutofit/>
          </a:bodyPr>
          <a:lstStyle/>
          <a:p>
            <a:r>
              <a:rPr lang="en-US" sz="3200" dirty="0" smtClean="0"/>
              <a:t/>
            </a:r>
            <a:br>
              <a:rPr lang="en-US" sz="3200" dirty="0" smtClean="0"/>
            </a:br>
            <a:r>
              <a:rPr lang="en-US" sz="3200" dirty="0" smtClean="0"/>
              <a:t>Historia</a:t>
            </a:r>
            <a:r>
              <a:rPr lang="en-US" sz="3200" dirty="0" smtClean="0"/>
              <a:t>n </a:t>
            </a:r>
            <a:r>
              <a:rPr lang="en-US" sz="3200" dirty="0" smtClean="0"/>
              <a:t>Eric </a:t>
            </a:r>
            <a:r>
              <a:rPr lang="en-US" sz="3200" dirty="0" err="1" smtClean="0"/>
              <a:t>Foner</a:t>
            </a:r>
            <a:r>
              <a:rPr lang="en-US" sz="3200" dirty="0" smtClean="0"/>
              <a:t> on Booker T. Washington and Conditions in the South</a:t>
            </a:r>
            <a:br>
              <a:rPr lang="en-US" sz="3200" dirty="0" smtClean="0"/>
            </a:br>
            <a:endParaRPr lang="en-US" sz="3200" dirty="0"/>
          </a:p>
        </p:txBody>
      </p:sp>
      <p:sp>
        <p:nvSpPr>
          <p:cNvPr id="3" name="Content Placeholder 2"/>
          <p:cNvSpPr>
            <a:spLocks noGrp="1"/>
          </p:cNvSpPr>
          <p:nvPr>
            <p:ph idx="1"/>
          </p:nvPr>
        </p:nvSpPr>
        <p:spPr>
          <a:xfrm>
            <a:off x="148448" y="1286648"/>
            <a:ext cx="8791436" cy="5179584"/>
          </a:xfrm>
        </p:spPr>
        <p:txBody>
          <a:bodyPr>
            <a:normAutofit fontScale="70000" lnSpcReduction="20000"/>
          </a:bodyPr>
          <a:lstStyle/>
          <a:p>
            <a:pPr marL="0" indent="0">
              <a:buNone/>
            </a:pPr>
            <a:r>
              <a:rPr lang="en-US" dirty="0" smtClean="0"/>
              <a:t>“</a:t>
            </a:r>
            <a:r>
              <a:rPr lang="en-US" dirty="0"/>
              <a:t>…[T]</a:t>
            </a:r>
            <a:r>
              <a:rPr lang="en-US" dirty="0" err="1"/>
              <a:t>alk</a:t>
            </a:r>
            <a:r>
              <a:rPr lang="en-US" dirty="0"/>
              <a:t> of an individual route to advancement that eschewed political action in favor of economic self-help anticipated that fully developed conservative ideology associated with Booker T. Washington that would emerge in the post-Redemption South.  Like Washington, conservative blacks during Reconstruction urged their constituents to seek out political alliances with ‘the Independent Conservative element of the South.’  And like him, they viewed an aggressive demand for equal access to public facilities as unrealistic and counterproductive.” (p.546)</a:t>
            </a:r>
          </a:p>
          <a:p>
            <a:pPr marL="0" indent="0">
              <a:buNone/>
            </a:pPr>
            <a:r>
              <a:rPr lang="en-US" dirty="0"/>
              <a:t> </a:t>
            </a:r>
          </a:p>
          <a:p>
            <a:pPr marL="0" indent="0">
              <a:buNone/>
            </a:pPr>
            <a:r>
              <a:rPr lang="en-US" dirty="0"/>
              <a:t>“With politics eliminated as an avenue to power, and displays of militancy likely to be met by overwhelming force, ambitious and talented men in the black community found other outlets—education, business, the church, and the professions.  During Reconstruction, political involvement, economic self help, and family and institution building had all formed parts of a coherent ideology of community advancement…. Severed from any larger political purpose, economic self help, especially among the emerging black middle class, became an alternative to involvement in public life.” (p. 598)</a:t>
            </a:r>
          </a:p>
          <a:p>
            <a:pPr marL="0" indent="0">
              <a:buNone/>
            </a:pPr>
            <a:endParaRPr lang="en-US" dirty="0"/>
          </a:p>
        </p:txBody>
      </p:sp>
    </p:spTree>
    <p:extLst>
      <p:ext uri="{BB962C8B-B14F-4D97-AF65-F5344CB8AC3E}">
        <p14:creationId xmlns:p14="http://schemas.microsoft.com/office/powerpoint/2010/main" val="2070558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5515"/>
          </a:xfrm>
        </p:spPr>
        <p:txBody>
          <a:bodyPr>
            <a:normAutofit fontScale="90000"/>
          </a:bodyPr>
          <a:lstStyle/>
          <a:p>
            <a:r>
              <a:rPr lang="en-US" sz="4000" dirty="0" smtClean="0"/>
              <a:t>WEB </a:t>
            </a:r>
            <a:r>
              <a:rPr lang="en-US" sz="4000" dirty="0" err="1" smtClean="0"/>
              <a:t>DuBois</a:t>
            </a:r>
            <a:r>
              <a:rPr lang="en-US" sz="4000" dirty="0" smtClean="0"/>
              <a:t> on Booker T. Washington</a:t>
            </a:r>
            <a:r>
              <a:rPr lang="en-US" dirty="0" smtClean="0"/>
              <a:t/>
            </a:r>
            <a:br>
              <a:rPr lang="en-US" dirty="0" smtClean="0"/>
            </a:br>
            <a:endParaRPr lang="en-US" dirty="0"/>
          </a:p>
        </p:txBody>
      </p:sp>
      <p:sp>
        <p:nvSpPr>
          <p:cNvPr id="3" name="Content Placeholder 2"/>
          <p:cNvSpPr>
            <a:spLocks noGrp="1"/>
          </p:cNvSpPr>
          <p:nvPr>
            <p:ph idx="1"/>
          </p:nvPr>
        </p:nvSpPr>
        <p:spPr>
          <a:xfrm>
            <a:off x="457200" y="1270154"/>
            <a:ext cx="8229600" cy="5212574"/>
          </a:xfrm>
        </p:spPr>
        <p:txBody>
          <a:bodyPr/>
          <a:lstStyle/>
          <a:p>
            <a:pPr marL="0" indent="0">
              <a:buNone/>
            </a:pPr>
            <a:r>
              <a:rPr lang="en-US" dirty="0" smtClean="0"/>
              <a:t>“</a:t>
            </a:r>
            <a:r>
              <a:rPr lang="en-US" dirty="0"/>
              <a:t>This brings us to the situation when Booker T. Washington became the leader of the Negro race and advised them to depend upon industrial education and work rather than politics.  The better class of Southern Negroes stopped voting for a generation.” (p. 694)</a:t>
            </a:r>
          </a:p>
          <a:p>
            <a:pPr marL="0" indent="0">
              <a:buNone/>
            </a:pPr>
            <a:endParaRPr lang="en-US" dirty="0"/>
          </a:p>
        </p:txBody>
      </p:sp>
    </p:spTree>
    <p:extLst>
      <p:ext uri="{BB962C8B-B14F-4D97-AF65-F5344CB8AC3E}">
        <p14:creationId xmlns:p14="http://schemas.microsoft.com/office/powerpoint/2010/main" val="3812326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150813"/>
            <a:ext cx="9144000" cy="655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defTabSz="914400"/>
            <a:r>
              <a:rPr lang="en-US" sz="2000" dirty="0">
                <a:latin typeface="Arial" charset="0"/>
              </a:rPr>
              <a:t>Current problems facing the black community:  </a:t>
            </a:r>
            <a:endParaRPr lang="en-US" dirty="0">
              <a:latin typeface="Arial" charset="0"/>
            </a:endParaRPr>
          </a:p>
          <a:p>
            <a:pPr defTabSz="914400" eaLnBrk="0" hangingPunct="0">
              <a:buFontTx/>
              <a:buChar char="•"/>
            </a:pPr>
            <a:r>
              <a:rPr lang="en-US" sz="2000" dirty="0">
                <a:latin typeface="Arial" charset="0"/>
              </a:rPr>
              <a:t>The annual income of African Americans who are employed in full-time jobs is 40% less than Whites</a:t>
            </a:r>
          </a:p>
          <a:p>
            <a:pPr defTabSz="914400" eaLnBrk="0" hangingPunct="0">
              <a:buFontTx/>
              <a:buChar char="•"/>
            </a:pPr>
            <a:r>
              <a:rPr lang="en-US" sz="2000" dirty="0">
                <a:solidFill>
                  <a:srgbClr val="FF0000"/>
                </a:solidFill>
                <a:latin typeface="Arial" charset="0"/>
              </a:rPr>
              <a:t>The Black unemployment rate is nearly double that of the whole nation. </a:t>
            </a:r>
          </a:p>
          <a:p>
            <a:pPr defTabSz="914400" eaLnBrk="0" hangingPunct="0">
              <a:buFontTx/>
              <a:buChar char="•"/>
            </a:pPr>
            <a:r>
              <a:rPr lang="en-US" sz="2000" dirty="0">
                <a:latin typeface="Arial" charset="0"/>
              </a:rPr>
              <a:t>One third of Blacks are poor, compared with just over 10 percent of Whites. </a:t>
            </a:r>
          </a:p>
          <a:p>
            <a:pPr defTabSz="914400" eaLnBrk="0" hangingPunct="0">
              <a:buFontTx/>
              <a:buChar char="•"/>
            </a:pPr>
            <a:r>
              <a:rPr lang="en-US" sz="2000" dirty="0">
                <a:solidFill>
                  <a:srgbClr val="FF0000"/>
                </a:solidFill>
                <a:latin typeface="Arial" charset="0"/>
              </a:rPr>
              <a:t>One half of all Black children live in poverty. </a:t>
            </a:r>
          </a:p>
          <a:p>
            <a:pPr defTabSz="914400" eaLnBrk="0" hangingPunct="0">
              <a:buFontTx/>
              <a:buChar char="•"/>
            </a:pPr>
            <a:r>
              <a:rPr lang="en-US" sz="2000" dirty="0">
                <a:latin typeface="Arial" charset="0"/>
              </a:rPr>
              <a:t>The infant mortality rate for Blacks is more than double that of Whites. </a:t>
            </a:r>
          </a:p>
          <a:p>
            <a:pPr defTabSz="914400" eaLnBrk="0" hangingPunct="0">
              <a:buFontTx/>
              <a:buChar char="•"/>
            </a:pPr>
            <a:r>
              <a:rPr lang="en-US" sz="2000" dirty="0">
                <a:solidFill>
                  <a:srgbClr val="FF0000"/>
                </a:solidFill>
                <a:latin typeface="Arial" charset="0"/>
              </a:rPr>
              <a:t>The proportion of Black male high school graduates who go on to college is lower today than in 1975. </a:t>
            </a:r>
          </a:p>
          <a:p>
            <a:pPr defTabSz="914400" eaLnBrk="0" hangingPunct="0">
              <a:buFontTx/>
              <a:buChar char="•"/>
            </a:pPr>
            <a:r>
              <a:rPr lang="en-US" sz="2000" dirty="0">
                <a:latin typeface="Arial" charset="0"/>
              </a:rPr>
              <a:t>More young Black males are in prison than in college. </a:t>
            </a:r>
          </a:p>
          <a:p>
            <a:pPr defTabSz="914400" eaLnBrk="0" hangingPunct="0">
              <a:buFontTx/>
              <a:buChar char="•"/>
            </a:pPr>
            <a:r>
              <a:rPr lang="en-US" sz="2000" dirty="0">
                <a:solidFill>
                  <a:srgbClr val="FF0000"/>
                </a:solidFill>
                <a:latin typeface="Arial" charset="0"/>
              </a:rPr>
              <a:t>Homicide is the leading cause of death for Black males between the ages of fifteen and thirty-four. </a:t>
            </a:r>
          </a:p>
          <a:p>
            <a:pPr defTabSz="914400" eaLnBrk="0" hangingPunct="0">
              <a:buFontTx/>
              <a:buChar char="•"/>
            </a:pPr>
            <a:r>
              <a:rPr lang="en-US" sz="2000" dirty="0">
                <a:latin typeface="Arial" charset="0"/>
              </a:rPr>
              <a:t>Although African Americans make up 12 percent of the population, they account for more than 35 percent of all AIDS cases. </a:t>
            </a:r>
          </a:p>
          <a:p>
            <a:pPr defTabSz="914400" eaLnBrk="0" hangingPunct="0">
              <a:buFontTx/>
              <a:buChar char="•"/>
            </a:pPr>
            <a:r>
              <a:rPr lang="en-US" sz="2000" dirty="0">
                <a:solidFill>
                  <a:srgbClr val="FF0000"/>
                </a:solidFill>
                <a:latin typeface="Arial" charset="0"/>
              </a:rPr>
              <a:t>The life expectancy of Black men is sixty-five years, a rate lower than any other group in America and comparable to that of some Third World countries. </a:t>
            </a:r>
          </a:p>
          <a:p>
            <a:pPr defTabSz="914400" eaLnBrk="0" hangingPunct="0">
              <a:buFontTx/>
              <a:buChar char="•"/>
            </a:pPr>
            <a:r>
              <a:rPr lang="en-US" sz="2000" dirty="0">
                <a:latin typeface="Arial" charset="0"/>
              </a:rPr>
              <a:t>Nearly 50 percent of all African American families are headed by single women. </a:t>
            </a:r>
          </a:p>
          <a:p>
            <a:pPr defTabSz="914400" eaLnBrk="0" hangingPunct="0"/>
            <a:r>
              <a:rPr lang="en-US" sz="2000" dirty="0">
                <a:solidFill>
                  <a:schemeClr val="tx2"/>
                </a:solidFill>
                <a:latin typeface="Arial" charset="0"/>
              </a:rPr>
              <a:t>Do you agree with the author that these problems faced by blacks today the result of blacks and the black organization of the NAACP adopting Du </a:t>
            </a:r>
            <a:r>
              <a:rPr lang="en-US" sz="2000" dirty="0" err="1">
                <a:solidFill>
                  <a:schemeClr val="tx2"/>
                </a:solidFill>
                <a:latin typeface="Arial" charset="0"/>
              </a:rPr>
              <a:t>Bois’s</a:t>
            </a:r>
            <a:r>
              <a:rPr lang="en-US" sz="2000" dirty="0">
                <a:solidFill>
                  <a:schemeClr val="tx2"/>
                </a:solidFill>
                <a:latin typeface="Arial" charset="0"/>
              </a:rPr>
              <a:t> ideas over Washington’s?  Explain.</a:t>
            </a:r>
            <a:endParaRPr lang="en-US" sz="3200" dirty="0">
              <a:solidFill>
                <a:schemeClr val="tx2"/>
              </a:solidFill>
              <a:latin typeface="Arial" charset="0"/>
            </a:endParaRPr>
          </a:p>
        </p:txBody>
      </p:sp>
    </p:spTree>
    <p:extLst>
      <p:ext uri="{BB962C8B-B14F-4D97-AF65-F5344CB8AC3E}">
        <p14:creationId xmlns:p14="http://schemas.microsoft.com/office/powerpoint/2010/main" val="149242444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105</TotalTime>
  <Words>800</Words>
  <Application>Microsoft Macintosh PowerPoint</Application>
  <PresentationFormat>On-screen Show (4:3)</PresentationFormat>
  <Paragraphs>36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Booker T. Washington vs. WEB DuBois</vt:lpstr>
      <vt:lpstr>Booker T. and W.E.B. By Dudley Randall </vt:lpstr>
      <vt:lpstr>PowerPoint Presentation</vt:lpstr>
      <vt:lpstr>Aim: Which ideas were better for African Americans, Washington or DuBois? </vt:lpstr>
      <vt:lpstr>Booker T. Washington, 1856-1915</vt:lpstr>
      <vt:lpstr>PowerPoint Presentation</vt:lpstr>
      <vt:lpstr> Historian Eric Foner on Booker T. Washington and Conditions in the South </vt:lpstr>
      <vt:lpstr>WEB DuBois on Booker T. Washington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Booker T. Washington vs. WEB DuBois</dc:title>
  <dc:creator>Elizabeth Mazzini-Chin</dc:creator>
  <cp:lastModifiedBy>Elizabeth Mazzini-Chin</cp:lastModifiedBy>
  <cp:revision>8</cp:revision>
  <dcterms:created xsi:type="dcterms:W3CDTF">2012-12-17T02:24:38Z</dcterms:created>
  <dcterms:modified xsi:type="dcterms:W3CDTF">2014-12-08T01:48:43Z</dcterms:modified>
</cp:coreProperties>
</file>