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1" r:id="rId3"/>
    <p:sldId id="263" r:id="rId4"/>
    <p:sldId id="262" r:id="rId5"/>
    <p:sldId id="258" r:id="rId6"/>
    <p:sldId id="259" r:id="rId7"/>
    <p:sldId id="260"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7" d="100"/>
          <a:sy n="77" d="100"/>
        </p:scale>
        <p:origin x="-1808"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AD43DC-F9E4-254F-9E02-E555A788388D}" type="datetimeFigureOut">
              <a:rPr lang="en-US" smtClean="0"/>
              <a:t>1/7/13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70932F-52FD-8E4E-8FD2-B7C0B59169CF}" type="slidenum">
              <a:rPr lang="en-US" smtClean="0"/>
              <a:t>‹#›</a:t>
            </a:fld>
            <a:endParaRPr lang="en-US" dirty="0"/>
          </a:p>
        </p:txBody>
      </p:sp>
    </p:spTree>
    <p:extLst>
      <p:ext uri="{BB962C8B-B14F-4D97-AF65-F5344CB8AC3E}">
        <p14:creationId xmlns:p14="http://schemas.microsoft.com/office/powerpoint/2010/main" val="2117195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AD43DC-F9E4-254F-9E02-E555A788388D}" type="datetimeFigureOut">
              <a:rPr lang="en-US" smtClean="0"/>
              <a:t>1/7/13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70932F-52FD-8E4E-8FD2-B7C0B59169CF}" type="slidenum">
              <a:rPr lang="en-US" smtClean="0"/>
              <a:t>‹#›</a:t>
            </a:fld>
            <a:endParaRPr lang="en-US" dirty="0"/>
          </a:p>
        </p:txBody>
      </p:sp>
    </p:spTree>
    <p:extLst>
      <p:ext uri="{BB962C8B-B14F-4D97-AF65-F5344CB8AC3E}">
        <p14:creationId xmlns:p14="http://schemas.microsoft.com/office/powerpoint/2010/main" val="383953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AD43DC-F9E4-254F-9E02-E555A788388D}" type="datetimeFigureOut">
              <a:rPr lang="en-US" smtClean="0"/>
              <a:t>1/7/13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70932F-52FD-8E4E-8FD2-B7C0B59169CF}" type="slidenum">
              <a:rPr lang="en-US" smtClean="0"/>
              <a:t>‹#›</a:t>
            </a:fld>
            <a:endParaRPr lang="en-US" dirty="0"/>
          </a:p>
        </p:txBody>
      </p:sp>
    </p:spTree>
    <p:extLst>
      <p:ext uri="{BB962C8B-B14F-4D97-AF65-F5344CB8AC3E}">
        <p14:creationId xmlns:p14="http://schemas.microsoft.com/office/powerpoint/2010/main" val="1058786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AD43DC-F9E4-254F-9E02-E555A788388D}" type="datetimeFigureOut">
              <a:rPr lang="en-US" smtClean="0"/>
              <a:t>1/7/13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70932F-52FD-8E4E-8FD2-B7C0B59169CF}" type="slidenum">
              <a:rPr lang="en-US" smtClean="0"/>
              <a:t>‹#›</a:t>
            </a:fld>
            <a:endParaRPr lang="en-US" dirty="0"/>
          </a:p>
        </p:txBody>
      </p:sp>
    </p:spTree>
    <p:extLst>
      <p:ext uri="{BB962C8B-B14F-4D97-AF65-F5344CB8AC3E}">
        <p14:creationId xmlns:p14="http://schemas.microsoft.com/office/powerpoint/2010/main" val="4265295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AD43DC-F9E4-254F-9E02-E555A788388D}" type="datetimeFigureOut">
              <a:rPr lang="en-US" smtClean="0"/>
              <a:t>1/7/13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C70932F-52FD-8E4E-8FD2-B7C0B59169CF}" type="slidenum">
              <a:rPr lang="en-US" smtClean="0"/>
              <a:t>‹#›</a:t>
            </a:fld>
            <a:endParaRPr lang="en-US" dirty="0"/>
          </a:p>
        </p:txBody>
      </p:sp>
    </p:spTree>
    <p:extLst>
      <p:ext uri="{BB962C8B-B14F-4D97-AF65-F5344CB8AC3E}">
        <p14:creationId xmlns:p14="http://schemas.microsoft.com/office/powerpoint/2010/main" val="47384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AD43DC-F9E4-254F-9E02-E555A788388D}" type="datetimeFigureOut">
              <a:rPr lang="en-US" smtClean="0"/>
              <a:t>1/7/13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70932F-52FD-8E4E-8FD2-B7C0B59169CF}" type="slidenum">
              <a:rPr lang="en-US" smtClean="0"/>
              <a:t>‹#›</a:t>
            </a:fld>
            <a:endParaRPr lang="en-US" dirty="0"/>
          </a:p>
        </p:txBody>
      </p:sp>
    </p:spTree>
    <p:extLst>
      <p:ext uri="{BB962C8B-B14F-4D97-AF65-F5344CB8AC3E}">
        <p14:creationId xmlns:p14="http://schemas.microsoft.com/office/powerpoint/2010/main" val="7932937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AD43DC-F9E4-254F-9E02-E555A788388D}" type="datetimeFigureOut">
              <a:rPr lang="en-US" smtClean="0"/>
              <a:t>1/7/13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C70932F-52FD-8E4E-8FD2-B7C0B59169CF}" type="slidenum">
              <a:rPr lang="en-US" smtClean="0"/>
              <a:t>‹#›</a:t>
            </a:fld>
            <a:endParaRPr lang="en-US" dirty="0"/>
          </a:p>
        </p:txBody>
      </p:sp>
    </p:spTree>
    <p:extLst>
      <p:ext uri="{BB962C8B-B14F-4D97-AF65-F5344CB8AC3E}">
        <p14:creationId xmlns:p14="http://schemas.microsoft.com/office/powerpoint/2010/main" val="151864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AD43DC-F9E4-254F-9E02-E555A788388D}" type="datetimeFigureOut">
              <a:rPr lang="en-US" smtClean="0"/>
              <a:t>1/7/13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C70932F-52FD-8E4E-8FD2-B7C0B59169CF}" type="slidenum">
              <a:rPr lang="en-US" smtClean="0"/>
              <a:t>‹#›</a:t>
            </a:fld>
            <a:endParaRPr lang="en-US" dirty="0"/>
          </a:p>
        </p:txBody>
      </p:sp>
    </p:spTree>
    <p:extLst>
      <p:ext uri="{BB962C8B-B14F-4D97-AF65-F5344CB8AC3E}">
        <p14:creationId xmlns:p14="http://schemas.microsoft.com/office/powerpoint/2010/main" val="1718966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AD43DC-F9E4-254F-9E02-E555A788388D}" type="datetimeFigureOut">
              <a:rPr lang="en-US" smtClean="0"/>
              <a:t>1/7/13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C70932F-52FD-8E4E-8FD2-B7C0B59169CF}" type="slidenum">
              <a:rPr lang="en-US" smtClean="0"/>
              <a:t>‹#›</a:t>
            </a:fld>
            <a:endParaRPr lang="en-US" dirty="0"/>
          </a:p>
        </p:txBody>
      </p:sp>
    </p:spTree>
    <p:extLst>
      <p:ext uri="{BB962C8B-B14F-4D97-AF65-F5344CB8AC3E}">
        <p14:creationId xmlns:p14="http://schemas.microsoft.com/office/powerpoint/2010/main" val="39074491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D43DC-F9E4-254F-9E02-E555A788388D}" type="datetimeFigureOut">
              <a:rPr lang="en-US" smtClean="0"/>
              <a:t>1/7/13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70932F-52FD-8E4E-8FD2-B7C0B59169CF}" type="slidenum">
              <a:rPr lang="en-US" smtClean="0"/>
              <a:t>‹#›</a:t>
            </a:fld>
            <a:endParaRPr lang="en-US" dirty="0"/>
          </a:p>
        </p:txBody>
      </p:sp>
    </p:spTree>
    <p:extLst>
      <p:ext uri="{BB962C8B-B14F-4D97-AF65-F5344CB8AC3E}">
        <p14:creationId xmlns:p14="http://schemas.microsoft.com/office/powerpoint/2010/main" val="1228351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AD43DC-F9E4-254F-9E02-E555A788388D}" type="datetimeFigureOut">
              <a:rPr lang="en-US" smtClean="0"/>
              <a:t>1/7/13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C70932F-52FD-8E4E-8FD2-B7C0B59169CF}" type="slidenum">
              <a:rPr lang="en-US" smtClean="0"/>
              <a:t>‹#›</a:t>
            </a:fld>
            <a:endParaRPr lang="en-US" dirty="0"/>
          </a:p>
        </p:txBody>
      </p:sp>
    </p:spTree>
    <p:extLst>
      <p:ext uri="{BB962C8B-B14F-4D97-AF65-F5344CB8AC3E}">
        <p14:creationId xmlns:p14="http://schemas.microsoft.com/office/powerpoint/2010/main" val="199879369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AD43DC-F9E4-254F-9E02-E555A788388D}" type="datetimeFigureOut">
              <a:rPr lang="en-US" smtClean="0"/>
              <a:t>1/7/13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0932F-52FD-8E4E-8FD2-B7C0B59169CF}" type="slidenum">
              <a:rPr lang="en-US" smtClean="0"/>
              <a:t>‹#›</a:t>
            </a:fld>
            <a:endParaRPr lang="en-US" dirty="0"/>
          </a:p>
        </p:txBody>
      </p:sp>
    </p:spTree>
    <p:extLst>
      <p:ext uri="{BB962C8B-B14F-4D97-AF65-F5344CB8AC3E}">
        <p14:creationId xmlns:p14="http://schemas.microsoft.com/office/powerpoint/2010/main" val="2651179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Business...Industrialization…Labor</a:t>
            </a:r>
            <a:endParaRPr lang="en-US" dirty="0"/>
          </a:p>
        </p:txBody>
      </p:sp>
      <p:sp>
        <p:nvSpPr>
          <p:cNvPr id="3" name="Subtitle 2"/>
          <p:cNvSpPr>
            <a:spLocks noGrp="1"/>
          </p:cNvSpPr>
          <p:nvPr>
            <p:ph type="subTitle" idx="1"/>
          </p:nvPr>
        </p:nvSpPr>
        <p:spPr/>
        <p:txBody>
          <a:bodyPr/>
          <a:lstStyle/>
          <a:p>
            <a:r>
              <a:rPr lang="en-US" dirty="0" smtClean="0"/>
              <a:t>Conditions and Unions</a:t>
            </a:r>
            <a:endParaRPr lang="en-US" dirty="0"/>
          </a:p>
        </p:txBody>
      </p:sp>
    </p:spTree>
    <p:extLst>
      <p:ext uri="{BB962C8B-B14F-4D97-AF65-F5344CB8AC3E}">
        <p14:creationId xmlns:p14="http://schemas.microsoft.com/office/powerpoint/2010/main" val="452608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47055"/>
          </a:xfrm>
        </p:spPr>
        <p:txBody>
          <a:bodyPr>
            <a:normAutofit fontScale="90000"/>
          </a:bodyPr>
          <a:lstStyle/>
          <a:p>
            <a:r>
              <a:rPr lang="en-US" sz="2800" u="sng" dirty="0" smtClean="0"/>
              <a:t>Aim</a:t>
            </a:r>
            <a:r>
              <a:rPr lang="en-US" sz="2800" dirty="0" smtClean="0"/>
              <a:t>: Should we consider industrialization a great transformation</a:t>
            </a:r>
            <a:r>
              <a:rPr lang="en-US" sz="2800" dirty="0"/>
              <a:t> </a:t>
            </a:r>
            <a:r>
              <a:rPr lang="en-US" sz="2800" dirty="0" smtClean="0"/>
              <a:t>and symbol of  progress? </a:t>
            </a:r>
            <a:endParaRPr lang="en-US" sz="2800" dirty="0"/>
          </a:p>
        </p:txBody>
      </p:sp>
      <p:sp>
        <p:nvSpPr>
          <p:cNvPr id="3" name="Content Placeholder 2"/>
          <p:cNvSpPr>
            <a:spLocks noGrp="1"/>
          </p:cNvSpPr>
          <p:nvPr>
            <p:ph idx="1"/>
          </p:nvPr>
        </p:nvSpPr>
        <p:spPr>
          <a:xfrm>
            <a:off x="197931" y="1336136"/>
            <a:ext cx="8741953" cy="5212574"/>
          </a:xfrm>
        </p:spPr>
        <p:txBody>
          <a:bodyPr>
            <a:normAutofit lnSpcReduction="10000"/>
          </a:bodyPr>
          <a:lstStyle/>
          <a:p>
            <a:pPr marL="0" indent="0">
              <a:buNone/>
            </a:pPr>
            <a:r>
              <a:rPr lang="en-US" b="1" dirty="0" smtClean="0"/>
              <a:t>Vocab</a:t>
            </a:r>
          </a:p>
          <a:p>
            <a:pPr marL="0" indent="0">
              <a:buNone/>
            </a:pPr>
            <a:r>
              <a:rPr lang="en-US" sz="2400" dirty="0" smtClean="0"/>
              <a:t>Technology of the era</a:t>
            </a:r>
          </a:p>
          <a:p>
            <a:pPr marL="0" indent="0">
              <a:buNone/>
            </a:pPr>
            <a:r>
              <a:rPr lang="en-US" sz="2400" dirty="0" smtClean="0"/>
              <a:t>Ocean Pacific RR</a:t>
            </a:r>
          </a:p>
          <a:p>
            <a:pPr marL="0" indent="0">
              <a:buNone/>
            </a:pPr>
            <a:r>
              <a:rPr lang="en-US" sz="2400" dirty="0" smtClean="0"/>
              <a:t>1860 Party Platform (Republican)</a:t>
            </a:r>
          </a:p>
          <a:p>
            <a:pPr marL="0" indent="0">
              <a:buNone/>
            </a:pPr>
            <a:r>
              <a:rPr lang="en-US" sz="2400" dirty="0" smtClean="0"/>
              <a:t>Industrial Revolution </a:t>
            </a:r>
          </a:p>
          <a:p>
            <a:pPr marL="0" indent="0">
              <a:buNone/>
            </a:pPr>
            <a:r>
              <a:rPr lang="en-US" sz="2400" dirty="0" smtClean="0"/>
              <a:t>Market Based Economy</a:t>
            </a:r>
          </a:p>
          <a:p>
            <a:pPr marL="0" indent="0">
              <a:buNone/>
            </a:pPr>
            <a:endParaRPr lang="en-US" dirty="0" smtClean="0"/>
          </a:p>
          <a:p>
            <a:pPr marL="0" indent="0">
              <a:buNone/>
            </a:pPr>
            <a:r>
              <a:rPr lang="en-US" b="1" dirty="0" smtClean="0"/>
              <a:t>Essential Questions: </a:t>
            </a:r>
          </a:p>
          <a:p>
            <a:pPr marL="514350" indent="-514350">
              <a:buAutoNum type="arabicParenBoth"/>
            </a:pPr>
            <a:r>
              <a:rPr lang="en-US" sz="2800" dirty="0" smtClean="0"/>
              <a:t>How did the market based economy shift the social and economic interests of the country? </a:t>
            </a:r>
          </a:p>
          <a:p>
            <a:pPr marL="514350" indent="-514350">
              <a:buAutoNum type="arabicParenBoth"/>
            </a:pPr>
            <a:r>
              <a:rPr lang="en-US" sz="2800" dirty="0" smtClean="0"/>
              <a:t>Who did the market based economy benefit? </a:t>
            </a:r>
          </a:p>
        </p:txBody>
      </p:sp>
    </p:spTree>
    <p:extLst>
      <p:ext uri="{BB962C8B-B14F-4D97-AF65-F5344CB8AC3E}">
        <p14:creationId xmlns:p14="http://schemas.microsoft.com/office/powerpoint/2010/main" val="22588486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Woodrow Wilson and his attack on the “Triple Wall of Privilege” </a:t>
            </a:r>
            <a:endParaRPr lang="en-US" sz="2800" dirty="0"/>
          </a:p>
        </p:txBody>
      </p:sp>
      <p:sp>
        <p:nvSpPr>
          <p:cNvPr id="3" name="Content Placeholder 2"/>
          <p:cNvSpPr>
            <a:spLocks noGrp="1"/>
          </p:cNvSpPr>
          <p:nvPr>
            <p:ph idx="1"/>
          </p:nvPr>
        </p:nvSpPr>
        <p:spPr>
          <a:xfrm>
            <a:off x="329885" y="1270153"/>
            <a:ext cx="8560515" cy="5328043"/>
          </a:xfrm>
        </p:spPr>
        <p:txBody>
          <a:bodyPr/>
          <a:lstStyle/>
          <a:p>
            <a:r>
              <a:rPr lang="en-US" u="sng" dirty="0" smtClean="0"/>
              <a:t>Tariff reduction </a:t>
            </a:r>
            <a:r>
              <a:rPr lang="en-US" dirty="0" smtClean="0"/>
              <a:t>– “lower tariffs will bring consumer prices down.” </a:t>
            </a:r>
          </a:p>
          <a:p>
            <a:pPr lvl="1"/>
            <a:r>
              <a:rPr lang="en-US" b="1" dirty="0" smtClean="0"/>
              <a:t>Underwood Tariff </a:t>
            </a:r>
            <a:r>
              <a:rPr lang="en-US" dirty="0" smtClean="0"/>
              <a:t>of 1913 – lowers tariffs for the 1</a:t>
            </a:r>
            <a:r>
              <a:rPr lang="en-US" baseline="30000" dirty="0" smtClean="0"/>
              <a:t>st</a:t>
            </a:r>
            <a:r>
              <a:rPr lang="en-US" dirty="0" smtClean="0"/>
              <a:t> time in 50 years.</a:t>
            </a:r>
          </a:p>
          <a:p>
            <a:r>
              <a:rPr lang="en-US" u="sng" dirty="0" smtClean="0"/>
              <a:t>Banking Reform </a:t>
            </a:r>
            <a:r>
              <a:rPr lang="en-US" dirty="0" smtClean="0"/>
              <a:t>– </a:t>
            </a:r>
            <a:r>
              <a:rPr lang="en-US" b="1" dirty="0" smtClean="0"/>
              <a:t>Federal Reserve Act</a:t>
            </a:r>
            <a:r>
              <a:rPr lang="en-US" dirty="0" smtClean="0"/>
              <a:t>, 1913.</a:t>
            </a:r>
          </a:p>
          <a:p>
            <a:r>
              <a:rPr lang="en-US" u="sng" dirty="0" smtClean="0"/>
              <a:t>Trusts</a:t>
            </a:r>
            <a:r>
              <a:rPr lang="en-US" dirty="0" smtClean="0"/>
              <a:t> – Business regulation</a:t>
            </a:r>
          </a:p>
          <a:p>
            <a:pPr lvl="1"/>
            <a:r>
              <a:rPr lang="en-US" b="1" dirty="0" smtClean="0"/>
              <a:t>Clayton Antitrust Act </a:t>
            </a:r>
            <a:r>
              <a:rPr lang="en-US" dirty="0" smtClean="0"/>
              <a:t>–strengthened the provisions in Sherman Anti-Trust Act</a:t>
            </a:r>
          </a:p>
          <a:p>
            <a:pPr lvl="1"/>
            <a:r>
              <a:rPr lang="en-US" b="1" dirty="0" smtClean="0"/>
              <a:t>Federal Trade Commission </a:t>
            </a:r>
            <a:r>
              <a:rPr lang="en-US" dirty="0" smtClean="0"/>
              <a:t>– investigate and take action against “unfair trade practice.” </a:t>
            </a:r>
          </a:p>
        </p:txBody>
      </p:sp>
    </p:spTree>
    <p:extLst>
      <p:ext uri="{BB962C8B-B14F-4D97-AF65-F5344CB8AC3E}">
        <p14:creationId xmlns:p14="http://schemas.microsoft.com/office/powerpoint/2010/main" val="2893641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3127"/>
          </a:xfrm>
        </p:spPr>
        <p:txBody>
          <a:bodyPr>
            <a:normAutofit/>
          </a:bodyPr>
          <a:lstStyle/>
          <a:p>
            <a:r>
              <a:rPr lang="en-US" sz="2800" dirty="0" smtClean="0"/>
              <a:t>Causes of the Economic Revolution</a:t>
            </a:r>
            <a:endParaRPr lang="en-US" sz="2800" dirty="0"/>
          </a:p>
        </p:txBody>
      </p:sp>
      <p:sp>
        <p:nvSpPr>
          <p:cNvPr id="3" name="Content Placeholder 2"/>
          <p:cNvSpPr>
            <a:spLocks noGrp="1"/>
          </p:cNvSpPr>
          <p:nvPr>
            <p:ph idx="1"/>
          </p:nvPr>
        </p:nvSpPr>
        <p:spPr>
          <a:xfrm>
            <a:off x="457200" y="1055712"/>
            <a:ext cx="8229600" cy="5410520"/>
          </a:xfrm>
        </p:spPr>
        <p:txBody>
          <a:bodyPr>
            <a:normAutofit fontScale="70000" lnSpcReduction="20000"/>
          </a:bodyPr>
          <a:lstStyle/>
          <a:p>
            <a:pPr marL="514350" lvl="0" indent="-514350">
              <a:buFont typeface="+mj-lt"/>
              <a:buAutoNum type="alphaLcParenR"/>
            </a:pPr>
            <a:r>
              <a:rPr lang="en-US" dirty="0"/>
              <a:t>Plentiful raw materials (ex. lumber, iron, oil, copper, silver</a:t>
            </a:r>
            <a:r>
              <a:rPr lang="en-US" dirty="0" smtClean="0"/>
              <a:t>)</a:t>
            </a:r>
          </a:p>
          <a:p>
            <a:pPr marL="514350" lvl="0" indent="-514350">
              <a:buFont typeface="+mj-lt"/>
              <a:buAutoNum type="alphaLcParenR"/>
            </a:pPr>
            <a:r>
              <a:rPr lang="en-US" dirty="0" smtClean="0"/>
              <a:t>Available </a:t>
            </a:r>
            <a:r>
              <a:rPr lang="en-US" dirty="0"/>
              <a:t>capital – investors from abroad and domestically </a:t>
            </a:r>
            <a:r>
              <a:rPr lang="en-US" dirty="0" smtClean="0"/>
              <a:t>provided </a:t>
            </a:r>
            <a:r>
              <a:rPr lang="en-US" dirty="0"/>
              <a:t>money for </a:t>
            </a:r>
            <a:r>
              <a:rPr lang="en-US" dirty="0" smtClean="0"/>
              <a:t>industry.</a:t>
            </a:r>
          </a:p>
          <a:p>
            <a:pPr marL="514350" lvl="0" indent="-514350">
              <a:buFont typeface="+mj-lt"/>
              <a:buAutoNum type="alphaLcParenR"/>
            </a:pPr>
            <a:r>
              <a:rPr lang="en-US" dirty="0" smtClean="0"/>
              <a:t>Available </a:t>
            </a:r>
            <a:r>
              <a:rPr lang="en-US" dirty="0"/>
              <a:t>labor – farm laborers were not needed in such large </a:t>
            </a:r>
            <a:r>
              <a:rPr lang="en-US" dirty="0" smtClean="0"/>
              <a:t>numbers </a:t>
            </a:r>
            <a:r>
              <a:rPr lang="en-US" dirty="0"/>
              <a:t>due to technological advances, so many went to </a:t>
            </a:r>
            <a:r>
              <a:rPr lang="en-US" dirty="0" smtClean="0"/>
              <a:t>industrial </a:t>
            </a:r>
            <a:r>
              <a:rPr lang="en-US" dirty="0"/>
              <a:t>factory jobs; old (German, British, Scandinavian </a:t>
            </a:r>
            <a:r>
              <a:rPr lang="en-US" dirty="0" smtClean="0"/>
              <a:t>countries </a:t>
            </a:r>
            <a:r>
              <a:rPr lang="en-US" dirty="0"/>
              <a:t>= western settlers; Irish = eastern settlers) and new </a:t>
            </a:r>
            <a:r>
              <a:rPr lang="en-US" dirty="0" smtClean="0"/>
              <a:t>immigrants </a:t>
            </a:r>
            <a:r>
              <a:rPr lang="en-US" dirty="0"/>
              <a:t>Italians, Poles, Russians, Austrians and Jews)</a:t>
            </a:r>
            <a:r>
              <a:rPr lang="en-US" dirty="0" smtClean="0"/>
              <a:t>.</a:t>
            </a:r>
          </a:p>
          <a:p>
            <a:pPr marL="514350" lvl="0" indent="-514350">
              <a:buFont typeface="+mj-lt"/>
              <a:buAutoNum type="alphaLcParenR"/>
            </a:pPr>
            <a:r>
              <a:rPr lang="en-US" dirty="0" smtClean="0"/>
              <a:t>Ingenuity </a:t>
            </a:r>
            <a:r>
              <a:rPr lang="en-US" dirty="0"/>
              <a:t>– mass production techniques were developed; </a:t>
            </a:r>
            <a:r>
              <a:rPr lang="en-US" dirty="0" smtClean="0"/>
              <a:t>inventions.</a:t>
            </a:r>
          </a:p>
          <a:p>
            <a:pPr marL="514350" lvl="0" indent="-514350">
              <a:buFont typeface="+mj-lt"/>
              <a:buAutoNum type="alphaLcParenR"/>
            </a:pPr>
            <a:r>
              <a:rPr lang="en-US" dirty="0" smtClean="0"/>
              <a:t>Encouragement </a:t>
            </a:r>
            <a:r>
              <a:rPr lang="en-US" dirty="0"/>
              <a:t>from the Government – laissez faire </a:t>
            </a:r>
            <a:r>
              <a:rPr lang="en-US" dirty="0" smtClean="0"/>
              <a:t>theory</a:t>
            </a:r>
            <a:r>
              <a:rPr lang="en-US" dirty="0"/>
              <a:t> </a:t>
            </a:r>
            <a:r>
              <a:rPr lang="en-US" dirty="0" smtClean="0"/>
              <a:t>says </a:t>
            </a:r>
            <a:r>
              <a:rPr lang="en-US" dirty="0"/>
              <a:t>that the government should not interfere in industry.  </a:t>
            </a:r>
            <a:r>
              <a:rPr lang="en-US" dirty="0" smtClean="0"/>
              <a:t>This </a:t>
            </a:r>
            <a:r>
              <a:rPr lang="en-US" dirty="0"/>
              <a:t>allowed businessmen to pay low wages, charge high </a:t>
            </a:r>
            <a:r>
              <a:rPr lang="en-US" dirty="0" smtClean="0"/>
              <a:t>prices</a:t>
            </a:r>
            <a:r>
              <a:rPr lang="en-US" dirty="0"/>
              <a:t>, employ corrupt practices, and enter into </a:t>
            </a:r>
            <a:r>
              <a:rPr lang="en-US" dirty="0" smtClean="0"/>
              <a:t>monopolistic agreements </a:t>
            </a:r>
            <a:r>
              <a:rPr lang="en-US" dirty="0"/>
              <a:t>without interference by state or national </a:t>
            </a:r>
            <a:r>
              <a:rPr lang="en-US" dirty="0" smtClean="0"/>
              <a:t>government</a:t>
            </a:r>
            <a:r>
              <a:rPr lang="en-US" dirty="0"/>
              <a:t>.  Federal laws were passed to aid industry, with </a:t>
            </a:r>
            <a:r>
              <a:rPr lang="en-US" dirty="0" smtClean="0"/>
              <a:t>protective </a:t>
            </a:r>
            <a:r>
              <a:rPr lang="en-US" dirty="0"/>
              <a:t>tariffs, land grants, loans to RR, and acts requiring </a:t>
            </a:r>
            <a:r>
              <a:rPr lang="en-US" dirty="0" smtClean="0"/>
              <a:t>shipbuilders </a:t>
            </a:r>
            <a:r>
              <a:rPr lang="en-US" dirty="0"/>
              <a:t>and RRs to use American-made materials.</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847631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48082"/>
          </a:xfrm>
        </p:spPr>
        <p:txBody>
          <a:bodyPr>
            <a:noAutofit/>
          </a:bodyPr>
          <a:lstStyle/>
          <a:p>
            <a:r>
              <a:rPr lang="en-US" sz="2800" u="sng" dirty="0" smtClean="0"/>
              <a:t>AIM</a:t>
            </a:r>
            <a:r>
              <a:rPr lang="en-US" sz="2800" dirty="0" smtClean="0"/>
              <a:t>: Should workers unite to protect their interests? </a:t>
            </a:r>
            <a:endParaRPr lang="en-US" sz="2800" dirty="0"/>
          </a:p>
        </p:txBody>
      </p:sp>
      <p:sp>
        <p:nvSpPr>
          <p:cNvPr id="3" name="Content Placeholder 2"/>
          <p:cNvSpPr>
            <a:spLocks noGrp="1"/>
          </p:cNvSpPr>
          <p:nvPr>
            <p:ph idx="1"/>
          </p:nvPr>
        </p:nvSpPr>
        <p:spPr>
          <a:xfrm>
            <a:off x="164943" y="1022720"/>
            <a:ext cx="8758446" cy="5542485"/>
          </a:xfrm>
        </p:spPr>
        <p:txBody>
          <a:bodyPr>
            <a:normAutofit lnSpcReduction="10000"/>
          </a:bodyPr>
          <a:lstStyle/>
          <a:p>
            <a:pPr marL="0" indent="0">
              <a:buNone/>
            </a:pPr>
            <a:r>
              <a:rPr lang="en-US" sz="2400" b="1" dirty="0" smtClean="0"/>
              <a:t>Vocab</a:t>
            </a:r>
          </a:p>
          <a:p>
            <a:pPr marL="0" indent="0">
              <a:buNone/>
            </a:pPr>
            <a:r>
              <a:rPr lang="en-US" sz="2400" dirty="0" smtClean="0"/>
              <a:t>Strike names…(see handout)</a:t>
            </a:r>
          </a:p>
          <a:p>
            <a:pPr marL="0" indent="0">
              <a:buNone/>
            </a:pPr>
            <a:r>
              <a:rPr lang="en-US" sz="2400" dirty="0" smtClean="0"/>
              <a:t>Labor</a:t>
            </a:r>
          </a:p>
          <a:p>
            <a:pPr marL="0" indent="0">
              <a:buNone/>
            </a:pPr>
            <a:r>
              <a:rPr lang="en-US" sz="2400" dirty="0" smtClean="0"/>
              <a:t>Union</a:t>
            </a:r>
          </a:p>
          <a:p>
            <a:pPr marL="0" indent="0">
              <a:buNone/>
            </a:pPr>
            <a:r>
              <a:rPr lang="en-US" sz="2400" dirty="0" smtClean="0"/>
              <a:t>Knights of Labor</a:t>
            </a:r>
          </a:p>
          <a:p>
            <a:pPr marL="0" indent="0">
              <a:buNone/>
            </a:pPr>
            <a:r>
              <a:rPr lang="en-US" sz="2400" dirty="0" smtClean="0"/>
              <a:t>American Federation of Labor</a:t>
            </a:r>
          </a:p>
          <a:p>
            <a:pPr marL="0" indent="0">
              <a:buNone/>
            </a:pPr>
            <a:r>
              <a:rPr lang="en-US" sz="2400" dirty="0" smtClean="0"/>
              <a:t>Muckrakers - </a:t>
            </a:r>
            <a:r>
              <a:rPr lang="en-US" sz="2400" dirty="0"/>
              <a:t>reporters and writers exposing the injustices of labor and factory conditions. </a:t>
            </a:r>
            <a:endParaRPr lang="en-US" sz="2400" dirty="0" smtClean="0"/>
          </a:p>
          <a:p>
            <a:pPr marL="0" indent="0">
              <a:buNone/>
            </a:pPr>
            <a:endParaRPr lang="en-US" sz="2400" dirty="0"/>
          </a:p>
          <a:p>
            <a:pPr marL="0" indent="0">
              <a:buNone/>
            </a:pPr>
            <a:r>
              <a:rPr lang="en-US" sz="2400" b="1" dirty="0" smtClean="0"/>
              <a:t>Essential Questions: </a:t>
            </a:r>
          </a:p>
          <a:p>
            <a:pPr marL="457200" indent="-457200">
              <a:buAutoNum type="arabicParenBoth"/>
            </a:pPr>
            <a:r>
              <a:rPr lang="en-US" sz="2400" dirty="0" smtClean="0"/>
              <a:t>Is organization necessary to improve working conditions? </a:t>
            </a:r>
          </a:p>
          <a:p>
            <a:pPr marL="457200" indent="-457200">
              <a:buAutoNum type="arabicParenBoth"/>
            </a:pPr>
            <a:r>
              <a:rPr lang="en-US" sz="2400" dirty="0" smtClean="0"/>
              <a:t>How do labor unions affect the business owners/managers? </a:t>
            </a:r>
          </a:p>
          <a:p>
            <a:pPr marL="457200" indent="-457200">
              <a:buAutoNum type="arabicParenBoth"/>
            </a:pPr>
            <a:r>
              <a:rPr lang="en-US" sz="2400" dirty="0" smtClean="0"/>
              <a:t>How do labor unions benefit the laborers? </a:t>
            </a:r>
          </a:p>
          <a:p>
            <a:pPr marL="0" indent="0">
              <a:buNone/>
            </a:pPr>
            <a:endParaRPr lang="en-US" sz="2400" dirty="0"/>
          </a:p>
        </p:txBody>
      </p:sp>
    </p:spTree>
    <p:extLst>
      <p:ext uri="{BB962C8B-B14F-4D97-AF65-F5344CB8AC3E}">
        <p14:creationId xmlns:p14="http://schemas.microsoft.com/office/powerpoint/2010/main" val="2958780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Strike images (see word doc)</a:t>
            </a:r>
            <a:endParaRPr lang="en-US" dirty="0"/>
          </a:p>
        </p:txBody>
      </p:sp>
    </p:spTree>
    <p:extLst>
      <p:ext uri="{BB962C8B-B14F-4D97-AF65-F5344CB8AC3E}">
        <p14:creationId xmlns:p14="http://schemas.microsoft.com/office/powerpoint/2010/main" val="485442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391" y="280424"/>
            <a:ext cx="8373409" cy="626828"/>
          </a:xfrm>
        </p:spPr>
        <p:txBody>
          <a:bodyPr>
            <a:normAutofit fontScale="90000"/>
          </a:bodyPr>
          <a:lstStyle/>
          <a:p>
            <a:r>
              <a:rPr lang="en-US" dirty="0" smtClean="0"/>
              <a:t>Labor Organizations</a:t>
            </a:r>
            <a:endParaRPr lang="en-US" dirty="0"/>
          </a:p>
        </p:txBody>
      </p:sp>
      <p:sp>
        <p:nvSpPr>
          <p:cNvPr id="3" name="Content Placeholder 2"/>
          <p:cNvSpPr>
            <a:spLocks noGrp="1"/>
          </p:cNvSpPr>
          <p:nvPr>
            <p:ph idx="1"/>
          </p:nvPr>
        </p:nvSpPr>
        <p:spPr>
          <a:xfrm>
            <a:off x="313391" y="1039216"/>
            <a:ext cx="8527527" cy="5558980"/>
          </a:xfrm>
        </p:spPr>
        <p:txBody>
          <a:bodyPr>
            <a:normAutofit fontScale="92500" lnSpcReduction="20000"/>
          </a:bodyPr>
          <a:lstStyle/>
          <a:p>
            <a:pPr marL="0" indent="0">
              <a:buNone/>
            </a:pPr>
            <a:r>
              <a:rPr lang="en-US" i="1" dirty="0"/>
              <a:t>The Knights of Labor </a:t>
            </a:r>
            <a:r>
              <a:rPr lang="en-US" dirty="0"/>
              <a:t>(1869)- Founded by Philadelphia tailors and led by Uriah S. Stephens.  Experienced its largest membership in the 1880s under Terrence Powderly.  Welcomed both skilled and unskilled workers as well as women and African Americans.  Dissolved in 1890.</a:t>
            </a:r>
          </a:p>
          <a:p>
            <a:pPr marL="0" indent="0">
              <a:buNone/>
            </a:pPr>
            <a:endParaRPr lang="en-US" dirty="0" smtClean="0"/>
          </a:p>
          <a:p>
            <a:pPr marL="0" indent="0">
              <a:buNone/>
            </a:pPr>
            <a:r>
              <a:rPr lang="en-US" i="1" dirty="0"/>
              <a:t>American Federation of Labor</a:t>
            </a:r>
            <a:r>
              <a:rPr lang="en-US" dirty="0"/>
              <a:t> (AFL) (1881)- </a:t>
            </a:r>
            <a:r>
              <a:rPr lang="en-US" dirty="0" smtClean="0"/>
              <a:t>Founded </a:t>
            </a:r>
            <a:r>
              <a:rPr lang="en-US" dirty="0"/>
              <a:t>by Samuel Gompers.  Hoped to organize a powerful union by united workers with the same economic interests.  Brought together skilled workers (carpenters, cigar makers, shoemakers, etc.).  Still exists today. </a:t>
            </a:r>
          </a:p>
        </p:txBody>
      </p:sp>
    </p:spTree>
    <p:extLst>
      <p:ext uri="{BB962C8B-B14F-4D97-AF65-F5344CB8AC3E}">
        <p14:creationId xmlns:p14="http://schemas.microsoft.com/office/powerpoint/2010/main" val="39361530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42</TotalTime>
  <Words>511</Words>
  <Application>Microsoft Macintosh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Business...Industrialization…Labor</vt:lpstr>
      <vt:lpstr>Aim: Should we consider industrialization a great transformation and symbol of  progress? </vt:lpstr>
      <vt:lpstr>Woodrow Wilson and his attack on the “Triple Wall of Privilege” </vt:lpstr>
      <vt:lpstr>Causes of the Economic Revolution</vt:lpstr>
      <vt:lpstr>AIM: Should workers unite to protect their interests? </vt:lpstr>
      <vt:lpstr>PowerPoint Presentation</vt:lpstr>
      <vt:lpstr>Labor Organizations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Labor</dc:title>
  <dc:creator>Elizabeth Mazzini-Chin</dc:creator>
  <cp:lastModifiedBy>Elizabeth Mazzini-Chin</cp:lastModifiedBy>
  <cp:revision>10</cp:revision>
  <dcterms:created xsi:type="dcterms:W3CDTF">2013-01-02T03:27:09Z</dcterms:created>
  <dcterms:modified xsi:type="dcterms:W3CDTF">2013-01-07T16:31:21Z</dcterms:modified>
</cp:coreProperties>
</file>